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9" r:id="rId5"/>
    <p:sldId id="259" r:id="rId6"/>
    <p:sldId id="260" r:id="rId7"/>
    <p:sldId id="294" r:id="rId8"/>
    <p:sldId id="261" r:id="rId9"/>
    <p:sldId id="291" r:id="rId10"/>
    <p:sldId id="262" r:id="rId11"/>
    <p:sldId id="263" r:id="rId12"/>
    <p:sldId id="264" r:id="rId13"/>
    <p:sldId id="292" r:id="rId14"/>
    <p:sldId id="265" r:id="rId15"/>
    <p:sldId id="268" r:id="rId16"/>
    <p:sldId id="293" r:id="rId17"/>
    <p:sldId id="295" r:id="rId18"/>
    <p:sldId id="266" r:id="rId19"/>
    <p:sldId id="296" r:id="rId20"/>
    <p:sldId id="290" r:id="rId21"/>
    <p:sldId id="269" r:id="rId22"/>
    <p:sldId id="270" r:id="rId23"/>
    <p:sldId id="297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3" autoAdjust="0"/>
    <p:restoredTop sz="94660"/>
  </p:normalViewPr>
  <p:slideViewPr>
    <p:cSldViewPr snapToGrid="0">
      <p:cViewPr varScale="1">
        <p:scale>
          <a:sx n="82" d="100"/>
          <a:sy n="82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F978-8F5D-42A7-86BF-A984953F5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53519-725D-4962-B748-CC7552F83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F7900-64FF-4805-A66E-0B884BCD4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03-May-23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274FF-F87E-401D-829B-527D8BAB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199CA-B05B-47F7-A46C-3F7F0FB3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2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F28CF-DF5D-471D-B0B9-89362618A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B0F86-3012-4450-97B5-7E1D7ECAD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A2828-2930-40A7-AED2-72F6457D0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03-May-23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A84D5-31FC-4926-B974-625D8C4D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3209B-0705-4ED8-A491-3D5D44CBB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09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D31CA8-EED4-4E1A-B8D5-0FBA74274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740CE-BBFA-4672-A07F-8EED901D5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BD506-02AC-45D8-92B7-72E22AFAF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03-May-23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A1C25-D938-4BD4-AFBA-B93605826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7FD12-3F16-4988-A6A5-340D2E33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8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F685-4C02-43BB-81D2-04EAAD1B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307CA-BDB0-4F66-B7EA-15AC28296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97DE6-90DC-461E-BBC5-E13D53F4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03-May-23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79F46-5890-41BD-ACAD-F76D73A63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39A23-24D1-4AE7-B7EA-4B624CC1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42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74EF1-4C5E-4AEE-9A09-F8F867698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0EC00-4EF5-40FD-BE65-ED178D988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D0061-7235-4551-BDC1-1B52EE2D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03-May-23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E4BB6-4393-45E5-A9AA-9B80E2EB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94CB6-B3F3-4DE1-A025-90F5E1DB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39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6F26-7C86-412B-BADB-DD2A6112E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EC9F5-F495-4BB6-8614-F278F69277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F24DB-A85C-4539-91EF-5629F5384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433937-4109-4B2C-A286-F0927620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03-May-23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5F166-F3BE-4326-893D-A0B8DB72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25932-0F9D-4378-96A1-2F322DB10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70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36F7-094B-4EA4-AA03-A8D8E79C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238E7-9C70-4777-95AF-A5054F3ED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B6AAA-B98D-4372-A5A6-85FFC8DCC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68441-FF50-42B6-BA69-C5C074CD4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AB23AB-9D34-431A-AB82-A534EFEA0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F8EFDC-928F-4FED-983C-7ABD436AF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03-May-23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16DEBE-584F-4E83-A7E8-A9C4C827A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F74D1E-6C1B-4FD2-9DF9-C84FB567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9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F5C5-68CD-47D5-ABA6-CF1CBAAD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CDD38-7186-4E27-AFD9-1C0F0616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03-May-23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E192C-EECF-41A8-BF78-3DD3C0C6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CB1BDE-DF6D-4250-8119-E198BD68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4048DA-88F3-4AD4-9CD4-80F47F465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03-May-23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FB8407-9980-4383-B57D-46D0C9685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7C318-3368-4DC6-ACC3-B854B81D2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90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B462D-08D1-4E08-BE8F-447596E33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DD96E-5552-495D-93D2-4BB21BF84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CFB3D-721C-482E-889F-D4404EC4F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56F77-CBE7-472C-AB48-91F38E0E4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03-May-23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A2AFC-52CD-43A3-B48D-2E9B69033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CA501-F0AC-439F-A1FB-74B32179A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6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EA90-1B0A-4BD7-A46E-B3461480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68767-CADA-45AA-8C12-B3DC060305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FCA20-08E0-4AD3-A4C1-1FDCCEDE1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EF583-0181-4C09-8E86-D1CA02881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03-May-23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FCD57-1163-480A-97F0-EF7F72C2F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DDB04-0161-4707-8022-069021A13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9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B6C7DD-B260-4FD1-B687-D45B145F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A82B9-9CE8-4741-BC26-CCA026F8B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83CE3-891B-4A19-8F63-BF6619393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4C9FE-EBC3-45D3-899C-58AAF4F8AF71}" type="datetimeFigureOut">
              <a:rPr lang="en-US" smtClean="0"/>
              <a:t>03-May-23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56E26-9066-4488-A28A-8F836B2BF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F0B28-2709-44D5-AC53-FCEB89210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30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2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16.pn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ty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KUBERNETES INTEGRATE</a:t>
            </a:r>
            <a:r>
              <a:rPr lang="en-US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 MICROSERVICE DEVELOPMENT </a:t>
            </a:r>
            <a:r>
              <a:rPr lang="en-US" sz="40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WITH ABP STUDIO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tr-TR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Halil İbrahim Kalkan</a:t>
            </a:r>
            <a:br>
              <a:rPr lang="tr-TR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Volosoft</a:t>
            </a:r>
            <a:endParaRPr lang="en-US" sz="2800" i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556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tye.yaml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276000-7FC7-206F-AACC-48B28E7A3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14" y="1437089"/>
            <a:ext cx="4659889" cy="53056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EB0729-86A3-B5AD-EAD7-4851E4F6AE31}"/>
              </a:ext>
            </a:extLst>
          </p:cNvPr>
          <p:cNvSpPr txBox="1"/>
          <p:nvPr/>
        </p:nvSpPr>
        <p:spPr>
          <a:xfrm>
            <a:off x="5215637" y="2296500"/>
            <a:ext cx="2112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>
                <a:solidFill>
                  <a:schemeClr val="accent6">
                    <a:lumMod val="75000"/>
                  </a:schemeClr>
                </a:solidFill>
              </a:rPr>
              <a:t>.NET Projects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FA7B93-F590-0123-A643-F8F71857AE01}"/>
              </a:ext>
            </a:extLst>
          </p:cNvPr>
          <p:cNvSpPr txBox="1"/>
          <p:nvPr/>
        </p:nvSpPr>
        <p:spPr>
          <a:xfrm>
            <a:off x="5283403" y="6013174"/>
            <a:ext cx="1746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>
                <a:solidFill>
                  <a:schemeClr val="accent5">
                    <a:lumMod val="75000"/>
                  </a:schemeClr>
                </a:solidFill>
              </a:rPr>
              <a:t>Containers</a:t>
            </a:r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3657D85-9E89-ECE3-5CB1-C88A048CD3A0}"/>
              </a:ext>
            </a:extLst>
          </p:cNvPr>
          <p:cNvCxnSpPr>
            <a:cxnSpLocks/>
          </p:cNvCxnSpPr>
          <p:nvPr/>
        </p:nvCxnSpPr>
        <p:spPr>
          <a:xfrm>
            <a:off x="5224007" y="2296500"/>
            <a:ext cx="2103747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6A3D0D-B1B2-DF15-CBD5-69F00333AC06}"/>
              </a:ext>
            </a:extLst>
          </p:cNvPr>
          <p:cNvCxnSpPr>
            <a:cxnSpLocks/>
          </p:cNvCxnSpPr>
          <p:nvPr/>
        </p:nvCxnSpPr>
        <p:spPr>
          <a:xfrm>
            <a:off x="5215637" y="6013174"/>
            <a:ext cx="181433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F50EC-4A51-F864-599A-8F62C1087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4862" y="3118898"/>
            <a:ext cx="3113598" cy="2526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Service Types: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.NET Project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Container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Executable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22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CLI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endParaRPr lang="tr-TR" sz="4400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tr-TR" sz="4400" dirty="0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&gt; </a:t>
            </a:r>
            <a:r>
              <a:rPr lang="en-US" sz="4400" b="1" dirty="0" err="1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tye</a:t>
            </a:r>
            <a:r>
              <a:rPr lang="en-US" sz="4400" b="1" dirty="0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 run --watch</a:t>
            </a:r>
            <a:endParaRPr lang="tr-TR" sz="4400" b="1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tr-TR" sz="4400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tr-TR" sz="2400" u="sng" dirty="0">
                <a:ea typeface="Euclid Circular B" panose="020B0504000000000000" pitchFamily="34" charset="0"/>
                <a:cs typeface="Courier New" panose="02070309020205020404" pitchFamily="49" charset="0"/>
              </a:rPr>
              <a:t>other commands:</a:t>
            </a:r>
            <a:br>
              <a:rPr lang="tr-TR" sz="2400" dirty="0">
                <a:ea typeface="Euclid Circular B" panose="020B0504000000000000" pitchFamily="34" charset="0"/>
                <a:cs typeface="Courier New" panose="02070309020205020404" pitchFamily="49" charset="0"/>
              </a:rPr>
            </a:br>
            <a:r>
              <a:rPr lang="tr-TR" sz="2400" b="1" dirty="0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init, build, push, deploy, undeploy</a:t>
            </a:r>
            <a:endParaRPr lang="en-US" sz="2400" b="1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33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Dashboard</a:t>
            </a:r>
            <a:b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http://localhost:8000</a:t>
            </a:r>
            <a:r>
              <a:rPr lang="tr-TR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4585C5-7CEC-9549-0975-E56EF31D1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69" y="1824797"/>
            <a:ext cx="9845842" cy="46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01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Demo: The Example Microservice Solution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D9F446E-30DD-E319-0078-22FFE0141F7D}"/>
              </a:ext>
            </a:extLst>
          </p:cNvPr>
          <p:cNvSpPr/>
          <p:nvPr/>
        </p:nvSpPr>
        <p:spPr>
          <a:xfrm>
            <a:off x="1660850" y="4273982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99F1BEC-4A7E-6E7D-4767-DD0E7A7281C8}"/>
              </a:ext>
            </a:extLst>
          </p:cNvPr>
          <p:cNvSpPr/>
          <p:nvPr/>
        </p:nvSpPr>
        <p:spPr>
          <a:xfrm>
            <a:off x="1660850" y="314180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</a:t>
            </a:r>
            <a:r>
              <a:rPr lang="tr-TR" sz="1400" dirty="0"/>
              <a:t>MVC</a:t>
            </a:r>
            <a:r>
              <a:rPr lang="en-US" sz="1400" dirty="0"/>
              <a:t>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E524165-272C-FC6E-3DEF-6FA2FD8DE917}"/>
              </a:ext>
            </a:extLst>
          </p:cNvPr>
          <p:cNvSpPr/>
          <p:nvPr/>
        </p:nvSpPr>
        <p:spPr>
          <a:xfrm>
            <a:off x="3717397" y="4270270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EF6B298-9E72-C264-4EFA-3B15A49FA654}"/>
              </a:ext>
            </a:extLst>
          </p:cNvPr>
          <p:cNvSpPr/>
          <p:nvPr/>
        </p:nvSpPr>
        <p:spPr>
          <a:xfrm>
            <a:off x="6153563" y="369735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Ordering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AA008B-B233-597A-C9C6-3836AF12E023}"/>
              </a:ext>
            </a:extLst>
          </p:cNvPr>
          <p:cNvSpPr/>
          <p:nvPr/>
        </p:nvSpPr>
        <p:spPr>
          <a:xfrm>
            <a:off x="6153564" y="275150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393389E-4960-1DDF-9BF1-EC13FB11713C}"/>
              </a:ext>
            </a:extLst>
          </p:cNvPr>
          <p:cNvSpPr/>
          <p:nvPr/>
        </p:nvSpPr>
        <p:spPr>
          <a:xfrm>
            <a:off x="6153564" y="462035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FEEFE38-238F-812E-BE3D-569614C58D8C}"/>
              </a:ext>
            </a:extLst>
          </p:cNvPr>
          <p:cNvSpPr/>
          <p:nvPr/>
        </p:nvSpPr>
        <p:spPr>
          <a:xfrm>
            <a:off x="3717397" y="1810700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61" name="Picture 4" descr="Image result for sql server">
            <a:extLst>
              <a:ext uri="{FF2B5EF4-FFF2-40B4-BE49-F238E27FC236}">
                <a16:creationId xmlns:a16="http://schemas.microsoft.com/office/drawing/2014/main" id="{57D149FB-AC48-93ED-9F34-259F9D2B5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460966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Image result for sql server">
            <a:extLst>
              <a:ext uri="{FF2B5EF4-FFF2-40B4-BE49-F238E27FC236}">
                <a16:creationId xmlns:a16="http://schemas.microsoft.com/office/drawing/2014/main" id="{094AC15A-D530-E2F7-2DA2-56B36D81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275899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FA699CE6-B957-4823-EBA4-2B7B5019091A}"/>
              </a:ext>
            </a:extLst>
          </p:cNvPr>
          <p:cNvSpPr/>
          <p:nvPr/>
        </p:nvSpPr>
        <p:spPr>
          <a:xfrm rot="5400000" flipH="1">
            <a:off x="8034027" y="3599398"/>
            <a:ext cx="2422524" cy="7267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dirty="0"/>
              <a:t>    </a:t>
            </a:r>
            <a:r>
              <a:rPr lang="en-US" dirty="0"/>
              <a:t>Event Bus</a:t>
            </a:r>
          </a:p>
        </p:txBody>
      </p:sp>
      <p:pic>
        <p:nvPicPr>
          <p:cNvPr id="64" name="Picture 2" descr="Image result for rabbitmq logo">
            <a:extLst>
              <a:ext uri="{FF2B5EF4-FFF2-40B4-BE49-F238E27FC236}">
                <a16:creationId xmlns:a16="http://schemas.microsoft.com/office/drawing/2014/main" id="{CA0212F7-2196-DC04-8D40-758EAB148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676" y="4256888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78689D4-8E9B-EE6F-397E-5907F5E85918}"/>
              </a:ext>
            </a:extLst>
          </p:cNvPr>
          <p:cNvSpPr txBox="1"/>
          <p:nvPr/>
        </p:nvSpPr>
        <p:spPr>
          <a:xfrm>
            <a:off x="8880629" y="4901631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6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E3CD3D8-9CC5-A6C5-0B21-8774149B0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428725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7D068772-3C24-4840-1183-0214EDD4B537}"/>
              </a:ext>
            </a:extLst>
          </p:cNvPr>
          <p:cNvSpPr/>
          <p:nvPr/>
        </p:nvSpPr>
        <p:spPr>
          <a:xfrm>
            <a:off x="3717397" y="313808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pic>
        <p:nvPicPr>
          <p:cNvPr id="6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34A661D2-3D60-17CD-BC65-D878D9682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315507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F255BC1C-5D6F-6546-E45B-1AA15785FB4D}"/>
              </a:ext>
            </a:extLst>
          </p:cNvPr>
          <p:cNvSpPr/>
          <p:nvPr/>
        </p:nvSpPr>
        <p:spPr>
          <a:xfrm>
            <a:off x="5002194" y="5512269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73" name="Picture 8" descr="Image result for elasticsearch logo">
            <a:extLst>
              <a:ext uri="{FF2B5EF4-FFF2-40B4-BE49-F238E27FC236}">
                <a16:creationId xmlns:a16="http://schemas.microsoft.com/office/drawing/2014/main" id="{1F3680A2-0DB2-3016-4F07-235AB475E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593" y="5517091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3B5A60B9-D381-A434-CBD7-253D3FC31428}"/>
              </a:ext>
            </a:extLst>
          </p:cNvPr>
          <p:cNvSpPr/>
          <p:nvPr/>
        </p:nvSpPr>
        <p:spPr>
          <a:xfrm>
            <a:off x="7459229" y="5512269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5" name="Picture 10" descr="Image result for kibana logo">
            <a:extLst>
              <a:ext uri="{FF2B5EF4-FFF2-40B4-BE49-F238E27FC236}">
                <a16:creationId xmlns:a16="http://schemas.microsoft.com/office/drawing/2014/main" id="{93B8E39C-5877-8B46-51A8-9706D6319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060" y="5465207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47C4678A-BC8A-89F9-5CCA-2E376A9717EE}"/>
              </a:ext>
            </a:extLst>
          </p:cNvPr>
          <p:cNvSpPr/>
          <p:nvPr/>
        </p:nvSpPr>
        <p:spPr>
          <a:xfrm>
            <a:off x="2569753" y="5512268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77" name="Picture 12" descr="Image result for redis logo">
            <a:extLst>
              <a:ext uri="{FF2B5EF4-FFF2-40B4-BE49-F238E27FC236}">
                <a16:creationId xmlns:a16="http://schemas.microsoft.com/office/drawing/2014/main" id="{86123CB2-EA3D-9CE8-FC1A-DC5F41F3C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82" y="5574407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03F3886-F4C1-A038-AE4F-F8C2DE13176F}"/>
              </a:ext>
            </a:extLst>
          </p:cNvPr>
          <p:cNvCxnSpPr>
            <a:cxnSpLocks/>
          </p:cNvCxnSpPr>
          <p:nvPr/>
        </p:nvCxnSpPr>
        <p:spPr>
          <a:xfrm>
            <a:off x="8352176" y="3145160"/>
            <a:ext cx="553674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19C1B75-7F89-A7BD-C700-754EB5EC570F}"/>
              </a:ext>
            </a:extLst>
          </p:cNvPr>
          <p:cNvCxnSpPr>
            <a:cxnSpLocks/>
            <a:stCxn id="56" idx="3"/>
            <a:endCxn id="63" idx="2"/>
          </p:cNvCxnSpPr>
          <p:nvPr/>
        </p:nvCxnSpPr>
        <p:spPr>
          <a:xfrm flipV="1">
            <a:off x="8352176" y="3962762"/>
            <a:ext cx="529749" cy="1143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A4F9FF5-98A2-B1F3-647D-9DC5A242529E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8352178" y="4897188"/>
            <a:ext cx="526017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5A7557B-408B-7B5E-E2CD-4E8B298B1DD2}"/>
              </a:ext>
            </a:extLst>
          </p:cNvPr>
          <p:cNvCxnSpPr>
            <a:stCxn id="68" idx="3"/>
            <a:endCxn id="57" idx="1"/>
          </p:cNvCxnSpPr>
          <p:nvPr/>
        </p:nvCxnSpPr>
        <p:spPr>
          <a:xfrm flipV="1">
            <a:off x="5620087" y="3028337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E946841-896E-0256-766C-CBEE526683E3}"/>
              </a:ext>
            </a:extLst>
          </p:cNvPr>
          <p:cNvCxnSpPr>
            <a:stCxn id="68" idx="3"/>
            <a:endCxn id="58" idx="1"/>
          </p:cNvCxnSpPr>
          <p:nvPr/>
        </p:nvCxnSpPr>
        <p:spPr>
          <a:xfrm>
            <a:off x="5620087" y="3414925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D555C9D-B57C-803E-AC3F-5450013ED6B7}"/>
              </a:ext>
            </a:extLst>
          </p:cNvPr>
          <p:cNvCxnSpPr>
            <a:stCxn id="55" idx="3"/>
            <a:endCxn id="56" idx="1"/>
          </p:cNvCxnSpPr>
          <p:nvPr/>
        </p:nvCxnSpPr>
        <p:spPr>
          <a:xfrm flipV="1">
            <a:off x="5620087" y="3974195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2C2C4BF-CF50-0AF7-67AE-699E1DB9E1AB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5620087" y="4547107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A6056DA-E5B9-28DF-2FB6-15FF2DDF4E14}"/>
              </a:ext>
            </a:extLst>
          </p:cNvPr>
          <p:cNvCxnSpPr>
            <a:stCxn id="54" idx="3"/>
            <a:endCxn id="68" idx="1"/>
          </p:cNvCxnSpPr>
          <p:nvPr/>
        </p:nvCxnSpPr>
        <p:spPr>
          <a:xfrm flipV="1">
            <a:off x="3187646" y="341492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646F2C8-73D9-3E16-C00E-B6289221912B}"/>
              </a:ext>
            </a:extLst>
          </p:cNvPr>
          <p:cNvCxnSpPr>
            <a:stCxn id="53" idx="3"/>
            <a:endCxn id="55" idx="1"/>
          </p:cNvCxnSpPr>
          <p:nvPr/>
        </p:nvCxnSpPr>
        <p:spPr>
          <a:xfrm flipV="1">
            <a:off x="3187646" y="4547107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ultiple users silhouette - Free people icons">
            <a:extLst>
              <a:ext uri="{FF2B5EF4-FFF2-40B4-BE49-F238E27FC236}">
                <a16:creationId xmlns:a16="http://schemas.microsoft.com/office/drawing/2014/main" id="{FDC4843E-5493-696B-7E6D-5D464F462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59" y="4298610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er (computing) - Wikipedia">
            <a:extLst>
              <a:ext uri="{FF2B5EF4-FFF2-40B4-BE49-F238E27FC236}">
                <a16:creationId xmlns:a16="http://schemas.microsoft.com/office/drawing/2014/main" id="{56C38037-978E-1523-304B-7C90759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55" y="3138088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84CD745-59CC-0470-1258-0789D0C08E24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1162888" y="3418574"/>
            <a:ext cx="497962" cy="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696240-4086-1444-6F49-0323740BB048}"/>
              </a:ext>
            </a:extLst>
          </p:cNvPr>
          <p:cNvCxnSpPr>
            <a:cxnSpLocks/>
          </p:cNvCxnSpPr>
          <p:nvPr/>
        </p:nvCxnSpPr>
        <p:spPr>
          <a:xfrm>
            <a:off x="1236692" y="4595588"/>
            <a:ext cx="42415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Authentication icon PNG and SVG Vector Free Download">
            <a:extLst>
              <a:ext uri="{FF2B5EF4-FFF2-40B4-BE49-F238E27FC236}">
                <a16:creationId xmlns:a16="http://schemas.microsoft.com/office/drawing/2014/main" id="{4793F706-867C-2C5B-F8C9-6BDAB486E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088" y="1866577"/>
            <a:ext cx="395308" cy="44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mage result for sql server">
            <a:extLst>
              <a:ext uri="{FF2B5EF4-FFF2-40B4-BE49-F238E27FC236}">
                <a16:creationId xmlns:a16="http://schemas.microsoft.com/office/drawing/2014/main" id="{BF0179D8-C105-BC7C-A48A-CEA465436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018" y="3688969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770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Demo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tr-TR" sz="48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 algn="ctr">
              <a:buNone/>
            </a:pPr>
            <a:r>
              <a:rPr lang="tr-TR" sz="120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DEMO..!</a:t>
            </a:r>
            <a:endParaRPr lang="en-US" sz="120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065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Shortcomings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26363" cy="4351338"/>
          </a:xfrm>
        </p:spPr>
        <p:txBody>
          <a:bodyPr/>
          <a:lstStyle/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Slow start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(every time builds all): 60-70 seconds to run 10 services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Can only run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locally</a:t>
            </a:r>
            <a:endParaRPr lang="en-US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Simple UI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No control on services</a:t>
            </a:r>
          </a:p>
          <a:p>
            <a:pPr lvl="1"/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No way to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stop / restart a single service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manually (only stop all)</a:t>
            </a:r>
          </a:p>
          <a:p>
            <a:pPr lvl="1"/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No information about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internals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 services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Lack of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documentation</a:t>
            </a:r>
            <a:endParaRPr lang="tr-TR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60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Shortcomings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434890-F5D9-3BD8-2C5D-E62B38E20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919049" cy="49406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62CB1E-08B1-6BA7-0A54-ACEE88C2628C}"/>
              </a:ext>
            </a:extLst>
          </p:cNvPr>
          <p:cNvSpPr txBox="1"/>
          <p:nvPr/>
        </p:nvSpPr>
        <p:spPr>
          <a:xfrm>
            <a:off x="6434752" y="3429000"/>
            <a:ext cx="53890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No </a:t>
            </a:r>
            <a:r>
              <a:rPr lang="tr-TR" sz="2800" b="1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active development</a:t>
            </a:r>
            <a:r>
              <a:rPr lang="tr-TR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on GitHub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17404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</a:t>
            </a:r>
            <a:b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32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(by Volosoft)</a:t>
            </a:r>
            <a:endParaRPr lang="en-US" sz="2000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261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What is ABP Studio?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 ABP-integrated desktop application for ABP developers.</a:t>
            </a:r>
          </a:p>
          <a:p>
            <a:pPr marL="0" indent="0">
              <a:buNone/>
            </a:pP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Planned release date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Q3 of 2023.</a:t>
            </a:r>
            <a:b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endParaRPr lang="tr-TR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r>
              <a:rPr lang="tr-TR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Initial Features: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new solutions &amp; modules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Install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/uninstall modules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Explore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your solution and used modules in a high-level view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Build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monolith-modular and microservice solution structures easier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multi-application / microservice solutions easily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Kubernetes-integrated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development environment</a:t>
            </a:r>
          </a:p>
          <a:p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62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Solution Runner</a:t>
            </a:r>
            <a:endParaRPr lang="en-US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A23198-3B5A-47BE-4684-4D5EBC56B2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7" r="8655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tr-TR" sz="1600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Initial Features: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single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a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group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 or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services with a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single-click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Overall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view: See the running services, incoming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request and exception counts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each one.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 Requests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HTTP requests in the system as real-time, with all request and response details.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Exceptions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Exceptions in any service as real-time with the exception message and stacktrace, easily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filter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search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Logs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Show and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search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 full logs of all applications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Browse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Browse the application UI with the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built-in browser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!</a:t>
            </a:r>
            <a:endParaRPr lang="en-US" sz="16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14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About Me: Halil İbrahim Kalkan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C7EA17F0-F0DC-E07D-55A4-19A837F82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99202"/>
            <a:ext cx="2349905" cy="574845"/>
          </a:xfrm>
          <a:prstGeom prst="rect">
            <a:avLst/>
          </a:prstGeom>
        </p:spPr>
      </p:pic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2F89AF3B-EBD2-0423-64F3-4822FFF0C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74845" cy="574845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6FE70F93-F185-2114-3B33-2DBF0B0AD6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21" y="2445727"/>
            <a:ext cx="570524" cy="570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B6F50F-0ACE-B34B-9C4B-4C382BA9B8CA}"/>
              </a:ext>
            </a:extLst>
          </p:cNvPr>
          <p:cNvSpPr txBox="1"/>
          <p:nvPr/>
        </p:nvSpPr>
        <p:spPr>
          <a:xfrm>
            <a:off x="1593619" y="1793444"/>
            <a:ext cx="6294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2007, Computer Engineering, </a:t>
            </a:r>
            <a:r>
              <a:rPr lang="en-US" dirty="0" err="1"/>
              <a:t>Sakarya</a:t>
            </a:r>
            <a:r>
              <a:rPr lang="en-US" dirty="0"/>
              <a:t> University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22F27A-60ED-6AED-27F0-2AAEF61BE66E}"/>
              </a:ext>
            </a:extLst>
          </p:cNvPr>
          <p:cNvSpPr txBox="1"/>
          <p:nvPr/>
        </p:nvSpPr>
        <p:spPr>
          <a:xfrm>
            <a:off x="1593618" y="2546323"/>
            <a:ext cx="726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2007 - 2015: Software developer, software architect, team leader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FA7E45-FD16-64DE-F20B-CA75D30D3E9A}"/>
              </a:ext>
            </a:extLst>
          </p:cNvPr>
          <p:cNvSpPr txBox="1"/>
          <p:nvPr/>
        </p:nvSpPr>
        <p:spPr>
          <a:xfrm>
            <a:off x="3399890" y="3401958"/>
            <a:ext cx="5569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2016 - ∞: Co-founder, software architect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BAEA4F-0156-9F75-A256-C1E38BB23E5C}"/>
              </a:ext>
            </a:extLst>
          </p:cNvPr>
          <p:cNvSpPr txBox="1"/>
          <p:nvPr/>
        </p:nvSpPr>
        <p:spPr>
          <a:xfrm>
            <a:off x="2703444" y="4239531"/>
            <a:ext cx="6154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2013 - ∞: Lead developer of the open source ABP Framework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DE0B14-485A-9ED9-8F61-00E6F7BB36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907716"/>
            <a:ext cx="570524" cy="5705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4DEBBC-8835-939C-11E7-3B30C54E9CE4}"/>
              </a:ext>
            </a:extLst>
          </p:cNvPr>
          <p:cNvSpPr txBox="1"/>
          <p:nvPr/>
        </p:nvSpPr>
        <p:spPr>
          <a:xfrm>
            <a:off x="1523382" y="5006151"/>
            <a:ext cx="7445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Multi-threading, distributed systems, OOP, DDD, software architectures.. etc.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12FBA65-A644-1E60-CEC9-19A1C91C24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7753" y="390996"/>
            <a:ext cx="3027844" cy="6177614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low confidence">
            <a:extLst>
              <a:ext uri="{FF2B5EF4-FFF2-40B4-BE49-F238E27FC236}">
                <a16:creationId xmlns:a16="http://schemas.microsoft.com/office/drawing/2014/main" id="{68C2DE39-FD60-342E-CB34-A01B8DA491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662755"/>
            <a:ext cx="570524" cy="5705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93B491-21EE-AC3B-FCE5-0C2803BA89AC}"/>
              </a:ext>
            </a:extLst>
          </p:cNvPr>
          <p:cNvSpPr txBox="1"/>
          <p:nvPr/>
        </p:nvSpPr>
        <p:spPr>
          <a:xfrm>
            <a:off x="1523382" y="5763351"/>
            <a:ext cx="6873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Highly active coder, mostly open source.</a:t>
            </a: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67CD63F2-CF85-66B5-F6E9-9D827FC05E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88110"/>
            <a:ext cx="1776130" cy="47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4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4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Solution Runner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5D6ABC-AF7E-3211-9BCA-2A12F2A2B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tr-TR" sz="48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 algn="ctr">
              <a:buNone/>
            </a:pPr>
            <a:r>
              <a:rPr lang="tr-TR" sz="120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DEMO..!</a:t>
            </a:r>
            <a:endParaRPr lang="en-US" sz="120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51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079" y="601744"/>
            <a:ext cx="7529208" cy="1338696"/>
          </a:xfrm>
        </p:spPr>
        <p:txBody>
          <a:bodyPr>
            <a:normAutofit/>
          </a:bodyPr>
          <a:lstStyle/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Kubernetes Tunnel</a:t>
            </a:r>
            <a:endParaRPr lang="en-US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1E2A06-A230-133A-136A-AACE96B82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68" r="21182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079" y="2201958"/>
            <a:ext cx="6781800" cy="3451419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Connect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your local machine to a local or </a:t>
            </a: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remote Kubernetes cluster</a:t>
            </a:r>
          </a:p>
          <a:p>
            <a:pPr marL="457200" lvl="1" indent="0">
              <a:buNone/>
            </a:pP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Access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the services in your Kubernetes cluster with a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secure VPN tunnel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!</a:t>
            </a:r>
            <a:endParaRPr lang="tr-TR" sz="2400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Intercept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any service to </a:t>
            </a: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redirect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traffic to your </a:t>
            </a: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local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computer!</a:t>
            </a:r>
          </a:p>
          <a:p>
            <a:pPr marL="457200" lvl="1" indent="0">
              <a:buNone/>
            </a:pP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Develop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test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debug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your service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locally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your favourite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IDE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without caring about dependencies.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2FB872-5900-BCA1-C211-E10AC34819E4}"/>
              </a:ext>
            </a:extLst>
          </p:cNvPr>
          <p:cNvSpPr txBox="1"/>
          <p:nvPr/>
        </p:nvSpPr>
        <p:spPr>
          <a:xfrm>
            <a:off x="4319079" y="5914895"/>
            <a:ext cx="7483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rgbClr val="FF0000"/>
                </a:solidFill>
              </a:rPr>
              <a:t>### Save your local </a:t>
            </a:r>
            <a:r>
              <a:rPr lang="tr-TR" b="1" dirty="0">
                <a:solidFill>
                  <a:srgbClr val="FF0000"/>
                </a:solidFill>
              </a:rPr>
              <a:t>system resources </a:t>
            </a:r>
            <a:r>
              <a:rPr lang="tr-TR" dirty="0">
                <a:solidFill>
                  <a:srgbClr val="FF0000"/>
                </a:solidFill>
              </a:rPr>
              <a:t>(RAM, CPU, Disk, etc) and your </a:t>
            </a:r>
            <a:r>
              <a:rPr lang="tr-TR" b="1" dirty="0">
                <a:solidFill>
                  <a:srgbClr val="FF0000"/>
                </a:solidFill>
              </a:rPr>
              <a:t>time </a:t>
            </a:r>
            <a:r>
              <a:rPr lang="tr-TR" dirty="0">
                <a:solidFill>
                  <a:srgbClr val="FF0000"/>
                </a:solidFill>
              </a:rPr>
              <a:t>###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13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0" name="Connector: Elbow 1049">
            <a:extLst>
              <a:ext uri="{FF2B5EF4-FFF2-40B4-BE49-F238E27FC236}">
                <a16:creationId xmlns:a16="http://schemas.microsoft.com/office/drawing/2014/main" id="{79FB9D8F-39A2-CA3C-CED7-C4C16FFC8C30}"/>
              </a:ext>
            </a:extLst>
          </p:cNvPr>
          <p:cNvCxnSpPr>
            <a:cxnSpLocks/>
            <a:endCxn id="45" idx="1"/>
          </p:cNvCxnSpPr>
          <p:nvPr/>
        </p:nvCxnSpPr>
        <p:spPr>
          <a:xfrm rot="16200000" flipH="1">
            <a:off x="403899" y="3567134"/>
            <a:ext cx="2702882" cy="498787"/>
          </a:xfrm>
          <a:prstGeom prst="bentConnector2">
            <a:avLst/>
          </a:prstGeom>
          <a:ln w="5080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446906D-223A-EC76-FA90-DE9637EF9BD1}"/>
              </a:ext>
            </a:extLst>
          </p:cNvPr>
          <p:cNvSpPr/>
          <p:nvPr/>
        </p:nvSpPr>
        <p:spPr>
          <a:xfrm>
            <a:off x="7305575" y="3562890"/>
            <a:ext cx="1150308" cy="647549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CC143D3-E2D9-61A8-351D-B1BF3B871720}"/>
              </a:ext>
            </a:extLst>
          </p:cNvPr>
          <p:cNvSpPr/>
          <p:nvPr/>
        </p:nvSpPr>
        <p:spPr>
          <a:xfrm>
            <a:off x="6988695" y="4965475"/>
            <a:ext cx="1505690" cy="3975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VPN Server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CEB267-2A4C-AB6E-1630-DED42B4DFB00}"/>
              </a:ext>
            </a:extLst>
          </p:cNvPr>
          <p:cNvSpPr/>
          <p:nvPr/>
        </p:nvSpPr>
        <p:spPr>
          <a:xfrm>
            <a:off x="9983991" y="4356795"/>
            <a:ext cx="1192629" cy="397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892"/>
            <a:ext cx="10515600" cy="907637"/>
          </a:xfrm>
        </p:spPr>
        <p:txBody>
          <a:bodyPr>
            <a:noAutofit/>
          </a:bodyPr>
          <a:lstStyle/>
          <a:p>
            <a:r>
              <a:rPr lang="tr-TR" sz="36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 Kubernetes Tunneling</a:t>
            </a:r>
            <a:br>
              <a:rPr lang="en-US" sz="36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36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How does it work?</a:t>
            </a:r>
            <a:endParaRPr lang="en-US" sz="36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D400BE-225C-ACF4-6A10-B9C23DF0AD8B}"/>
              </a:ext>
            </a:extLst>
          </p:cNvPr>
          <p:cNvSpPr/>
          <p:nvPr/>
        </p:nvSpPr>
        <p:spPr>
          <a:xfrm>
            <a:off x="8229356" y="1775562"/>
            <a:ext cx="1916264" cy="39756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 err="1"/>
              <a:t>Ingress</a:t>
            </a: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4C51E2-00BB-1C64-7BF3-BD8B393D1768}"/>
              </a:ext>
            </a:extLst>
          </p:cNvPr>
          <p:cNvSpPr/>
          <p:nvPr/>
        </p:nvSpPr>
        <p:spPr>
          <a:xfrm>
            <a:off x="8229356" y="2389138"/>
            <a:ext cx="1916264" cy="3975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Web Application</a:t>
            </a:r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056012-9CFF-5E9C-2652-81258AAD4E72}"/>
              </a:ext>
            </a:extLst>
          </p:cNvPr>
          <p:cNvSpPr/>
          <p:nvPr/>
        </p:nvSpPr>
        <p:spPr>
          <a:xfrm>
            <a:off x="8229356" y="3002714"/>
            <a:ext cx="1916264" cy="397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API Gateway</a:t>
            </a:r>
            <a:endParaRPr 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C7526D-CCD7-93C3-F65E-86539F1AF3DF}"/>
              </a:ext>
            </a:extLst>
          </p:cNvPr>
          <p:cNvSpPr/>
          <p:nvPr/>
        </p:nvSpPr>
        <p:spPr>
          <a:xfrm>
            <a:off x="8683245" y="3624241"/>
            <a:ext cx="1008486" cy="50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Ordering</a:t>
            </a:r>
            <a:br>
              <a:rPr lang="tr-TR" sz="1600" dirty="0"/>
            </a:br>
            <a:r>
              <a:rPr lang="tr-TR" sz="1200" dirty="0"/>
              <a:t>microservice</a:t>
            </a:r>
            <a:endParaRPr lang="en-US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89BAA6-E015-5BD6-2739-0CFCCCF4F4EC}"/>
              </a:ext>
            </a:extLst>
          </p:cNvPr>
          <p:cNvSpPr/>
          <p:nvPr/>
        </p:nvSpPr>
        <p:spPr>
          <a:xfrm>
            <a:off x="9984608" y="3624241"/>
            <a:ext cx="1008486" cy="50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Identity</a:t>
            </a:r>
            <a:br>
              <a:rPr lang="tr-TR" sz="1600" dirty="0"/>
            </a:br>
            <a:r>
              <a:rPr lang="tr-TR" sz="1200" dirty="0"/>
              <a:t>microservice</a:t>
            </a:r>
            <a:endParaRPr lang="en-US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9C9C65-30DB-875E-14E7-32E825ACE9AE}"/>
              </a:ext>
            </a:extLst>
          </p:cNvPr>
          <p:cNvSpPr/>
          <p:nvPr/>
        </p:nvSpPr>
        <p:spPr>
          <a:xfrm>
            <a:off x="7381882" y="3624241"/>
            <a:ext cx="1008486" cy="50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Product</a:t>
            </a:r>
            <a:br>
              <a:rPr lang="tr-TR" sz="1600" dirty="0"/>
            </a:br>
            <a:r>
              <a:rPr lang="tr-TR" sz="1200" dirty="0"/>
              <a:t>microservice</a:t>
            </a:r>
            <a:endParaRPr lang="en-US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384761-EFD3-43E2-02E4-B79DCFDE2C3E}"/>
              </a:ext>
            </a:extLst>
          </p:cNvPr>
          <p:cNvSpPr/>
          <p:nvPr/>
        </p:nvSpPr>
        <p:spPr>
          <a:xfrm>
            <a:off x="8494385" y="4356795"/>
            <a:ext cx="1386206" cy="397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dirty="0"/>
              <a:t>RabbitMQ</a:t>
            </a:r>
            <a:endParaRPr lang="en-US" sz="1600" dirty="0"/>
          </a:p>
        </p:txBody>
      </p:sp>
      <p:pic>
        <p:nvPicPr>
          <p:cNvPr id="21" name="Picture 2" descr="Image result for rabbitmq logo">
            <a:extLst>
              <a:ext uri="{FF2B5EF4-FFF2-40B4-BE49-F238E27FC236}">
                <a16:creationId xmlns:a16="http://schemas.microsoft.com/office/drawing/2014/main" id="{407AC830-E398-04E7-A818-7C908DCC5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093" y="4401844"/>
            <a:ext cx="310390" cy="32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Image result for redis logo">
            <a:extLst>
              <a:ext uri="{FF2B5EF4-FFF2-40B4-BE49-F238E27FC236}">
                <a16:creationId xmlns:a16="http://schemas.microsoft.com/office/drawing/2014/main" id="{C6D0B9D1-F982-3BCC-4523-B2D077884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205" y="4385720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BD690C3-3B14-E33B-3D8B-48F09C8225FB}"/>
              </a:ext>
            </a:extLst>
          </p:cNvPr>
          <p:cNvSpPr/>
          <p:nvPr/>
        </p:nvSpPr>
        <p:spPr>
          <a:xfrm>
            <a:off x="838200" y="1390684"/>
            <a:ext cx="2951898" cy="4730983"/>
          </a:xfrm>
          <a:prstGeom prst="rect">
            <a:avLst/>
          </a:prstGeom>
          <a:noFill/>
          <a:ln w="25400">
            <a:solidFill>
              <a:srgbClr val="C00000"/>
            </a:solidFill>
          </a:ln>
          <a:effectLst>
            <a:glow rad="63500">
              <a:srgbClr val="C00000">
                <a:alpha val="40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EF390B-E18F-F54A-C288-DF1F84D30E80}"/>
              </a:ext>
            </a:extLst>
          </p:cNvPr>
          <p:cNvSpPr txBox="1"/>
          <p:nvPr/>
        </p:nvSpPr>
        <p:spPr>
          <a:xfrm>
            <a:off x="352346" y="1390684"/>
            <a:ext cx="461665" cy="350185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dirty="0"/>
              <a:t>Local Developer Machine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5B0D70-AA34-B00C-3A1F-67B6549D15C2}"/>
              </a:ext>
            </a:extLst>
          </p:cNvPr>
          <p:cNvSpPr/>
          <p:nvPr/>
        </p:nvSpPr>
        <p:spPr>
          <a:xfrm>
            <a:off x="1009009" y="1545962"/>
            <a:ext cx="2610279" cy="86975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dirty="0"/>
              <a:t>Local </a:t>
            </a:r>
            <a:r>
              <a:rPr lang="tr-TR" sz="1600" b="1" dirty="0"/>
              <a:t>Product</a:t>
            </a:r>
            <a:r>
              <a:rPr lang="tr-TR" sz="1600" dirty="0"/>
              <a:t> </a:t>
            </a:r>
            <a:br>
              <a:rPr lang="tr-TR" sz="1600" dirty="0"/>
            </a:br>
            <a:r>
              <a:rPr lang="tr-TR" sz="1600" b="1" dirty="0"/>
              <a:t>microservice </a:t>
            </a:r>
            <a:r>
              <a:rPr lang="tr-TR" sz="1600" dirty="0"/>
              <a:t>instance</a:t>
            </a:r>
            <a:br>
              <a:rPr lang="tr-TR" sz="1600" dirty="0"/>
            </a:br>
            <a:r>
              <a:rPr lang="tr-TR" sz="1600" dirty="0"/>
              <a:t>(in Visual Studio)</a:t>
            </a:r>
            <a:endParaRPr lang="en-US" sz="12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792138-21B6-A6FC-D241-11B4E378FEBB}"/>
              </a:ext>
            </a:extLst>
          </p:cNvPr>
          <p:cNvSpPr/>
          <p:nvPr/>
        </p:nvSpPr>
        <p:spPr>
          <a:xfrm>
            <a:off x="1009009" y="3510748"/>
            <a:ext cx="1707695" cy="58868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dirty="0"/>
              <a:t>ABP STUDIO</a:t>
            </a:r>
            <a:endParaRPr lang="en-US" sz="1600" dirty="0"/>
          </a:p>
        </p:txBody>
      </p:sp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928A0E5F-34FA-4A74-491A-723CD8BA0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82" y="3591765"/>
            <a:ext cx="438831" cy="438289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389FEBF-4F1D-DAF6-DE87-1877B3315AAE}"/>
              </a:ext>
            </a:extLst>
          </p:cNvPr>
          <p:cNvSpPr/>
          <p:nvPr/>
        </p:nvSpPr>
        <p:spPr>
          <a:xfrm>
            <a:off x="6979120" y="4356795"/>
            <a:ext cx="1386206" cy="3975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dirty="0"/>
          </a:p>
        </p:txBody>
      </p:sp>
      <p:pic>
        <p:nvPicPr>
          <p:cNvPr id="38" name="Picture 37" descr="Text&#10;&#10;Description automatically generated with medium confidence">
            <a:extLst>
              <a:ext uri="{FF2B5EF4-FFF2-40B4-BE49-F238E27FC236}">
                <a16:creationId xmlns:a16="http://schemas.microsoft.com/office/drawing/2014/main" id="{31E795A4-FB26-FCF0-CEA3-B1BD7D44C2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245" y="4390349"/>
            <a:ext cx="1309106" cy="330269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0DCAFEA9-7C06-EDB3-6D5D-61BFD5949B6C}"/>
              </a:ext>
            </a:extLst>
          </p:cNvPr>
          <p:cNvSpPr/>
          <p:nvPr/>
        </p:nvSpPr>
        <p:spPr>
          <a:xfrm>
            <a:off x="6711226" y="1390684"/>
            <a:ext cx="4642573" cy="4730983"/>
          </a:xfrm>
          <a:prstGeom prst="rect">
            <a:avLst/>
          </a:prstGeom>
          <a:noFill/>
          <a:ln w="25400">
            <a:solidFill>
              <a:schemeClr val="accent5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C7BEBCE-1060-2F79-92AC-5E5DE418D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7525" y="1422773"/>
            <a:ext cx="517506" cy="50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C9BD6D8-F447-160D-FD7C-3A087D2D9FC8}"/>
              </a:ext>
            </a:extLst>
          </p:cNvPr>
          <p:cNvSpPr txBox="1"/>
          <p:nvPr/>
        </p:nvSpPr>
        <p:spPr>
          <a:xfrm>
            <a:off x="11383754" y="2023629"/>
            <a:ext cx="461665" cy="1872116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pPr algn="ctr"/>
            <a:r>
              <a:rPr lang="tr-TR" dirty="0"/>
              <a:t>Kubernetes Cluster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FED2E1C-ECA3-8B7F-E231-BA98BAD2C10C}"/>
              </a:ext>
            </a:extLst>
          </p:cNvPr>
          <p:cNvSpPr/>
          <p:nvPr/>
        </p:nvSpPr>
        <p:spPr>
          <a:xfrm>
            <a:off x="2004734" y="4969186"/>
            <a:ext cx="1574744" cy="3975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VPN Client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4729A25-CEF6-0AA6-415F-04D591649574}"/>
              </a:ext>
            </a:extLst>
          </p:cNvPr>
          <p:cNvSpPr/>
          <p:nvPr/>
        </p:nvSpPr>
        <p:spPr>
          <a:xfrm>
            <a:off x="6978876" y="5484996"/>
            <a:ext cx="3005116" cy="3975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ABP Studio Client Proxy Server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1A0B424-F4C1-DDD2-520D-AC4D47BF68D2}"/>
              </a:ext>
            </a:extLst>
          </p:cNvPr>
          <p:cNvSpPr/>
          <p:nvPr/>
        </p:nvSpPr>
        <p:spPr>
          <a:xfrm>
            <a:off x="2004733" y="5507533"/>
            <a:ext cx="1586119" cy="3975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ABP Proxy Client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994D4E4-3201-3ADF-FA92-C7DB2A2DB172}"/>
              </a:ext>
            </a:extLst>
          </p:cNvPr>
          <p:cNvSpPr/>
          <p:nvPr/>
        </p:nvSpPr>
        <p:spPr>
          <a:xfrm>
            <a:off x="3773610" y="1717766"/>
            <a:ext cx="2951898" cy="4326899"/>
          </a:xfrm>
          <a:prstGeom prst="rect">
            <a:avLst/>
          </a:prstGeom>
          <a:solidFill>
            <a:srgbClr val="00B050"/>
          </a:solidFill>
          <a:ln w="12700">
            <a:solidFill>
              <a:schemeClr val="accent6">
                <a:shade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tr-TR" sz="2000" b="1" dirty="0"/>
              <a:t>&lt;----- VPN TUNNEL -----&gt;</a:t>
            </a:r>
            <a:endParaRPr lang="en-US" sz="2000" b="1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06300AE-8913-A809-90CF-99DC0B160A31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3579478" y="5164257"/>
            <a:ext cx="3409216" cy="3712"/>
          </a:xfrm>
          <a:prstGeom prst="straightConnector1">
            <a:avLst/>
          </a:prstGeom>
          <a:ln w="50800">
            <a:solidFill>
              <a:schemeClr val="accent6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4FDB447-5772-7858-9C5D-79BBC1E73709}"/>
              </a:ext>
            </a:extLst>
          </p:cNvPr>
          <p:cNvCxnSpPr>
            <a:cxnSpLocks/>
            <a:stCxn id="47" idx="1"/>
            <a:endCxn id="48" idx="3"/>
          </p:cNvCxnSpPr>
          <p:nvPr/>
        </p:nvCxnSpPr>
        <p:spPr>
          <a:xfrm flipH="1">
            <a:off x="3590852" y="5683779"/>
            <a:ext cx="3388024" cy="2253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2A51F7D-286E-1CE2-6E99-8CA4AEF6014C}"/>
              </a:ext>
            </a:extLst>
          </p:cNvPr>
          <p:cNvCxnSpPr>
            <a:cxnSpLocks/>
            <a:stCxn id="48" idx="1"/>
          </p:cNvCxnSpPr>
          <p:nvPr/>
        </p:nvCxnSpPr>
        <p:spPr>
          <a:xfrm rot="10800000">
            <a:off x="1174583" y="4099432"/>
            <a:ext cx="830151" cy="1606884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24092A5E-B0E8-B524-B863-46D506332642}"/>
              </a:ext>
            </a:extLst>
          </p:cNvPr>
          <p:cNvSpPr/>
          <p:nvPr/>
        </p:nvSpPr>
        <p:spPr>
          <a:xfrm>
            <a:off x="2358052" y="4430838"/>
            <a:ext cx="1211661" cy="39756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b="1" dirty="0">
                <a:solidFill>
                  <a:schemeClr val="bg1"/>
                </a:solidFill>
              </a:rPr>
              <a:t>hosts</a:t>
            </a:r>
            <a:r>
              <a:rPr lang="tr-TR" sz="1600" dirty="0">
                <a:solidFill>
                  <a:schemeClr val="bg1"/>
                </a:solidFill>
              </a:rPr>
              <a:t> file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61" name="Picture 60" descr="Shape&#10;&#10;Description automatically generated with low confidence">
            <a:extLst>
              <a:ext uri="{FF2B5EF4-FFF2-40B4-BE49-F238E27FC236}">
                <a16:creationId xmlns:a16="http://schemas.microsoft.com/office/drawing/2014/main" id="{84F4AB14-7596-A6FC-76CA-4D61B95EED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763" y="4481900"/>
            <a:ext cx="290371" cy="290371"/>
          </a:xfrm>
          <a:prstGeom prst="rect">
            <a:avLst/>
          </a:prstGeom>
        </p:spPr>
      </p:pic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A973093D-B36F-0C02-9870-E69FED3D4715}"/>
              </a:ext>
            </a:extLst>
          </p:cNvPr>
          <p:cNvCxnSpPr>
            <a:cxnSpLocks/>
          </p:cNvCxnSpPr>
          <p:nvPr/>
        </p:nvCxnSpPr>
        <p:spPr>
          <a:xfrm>
            <a:off x="2547949" y="4132833"/>
            <a:ext cx="0" cy="291317"/>
          </a:xfrm>
          <a:prstGeom prst="straightConnector1">
            <a:avLst/>
          </a:prstGeom>
          <a:ln w="254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363D0E23-671A-F47A-0345-04583E2E6A73}"/>
              </a:ext>
            </a:extLst>
          </p:cNvPr>
          <p:cNvSpPr/>
          <p:nvPr/>
        </p:nvSpPr>
        <p:spPr>
          <a:xfrm>
            <a:off x="6843849" y="2532935"/>
            <a:ext cx="1224642" cy="8641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bg1"/>
                </a:solidFill>
              </a:rPr>
              <a:t>Product</a:t>
            </a:r>
          </a:p>
          <a:p>
            <a:pPr algn="ctr"/>
            <a:r>
              <a:rPr lang="tr-TR" sz="1600" dirty="0">
                <a:solidFill>
                  <a:schemeClr val="bg1"/>
                </a:solidFill>
              </a:rPr>
              <a:t>Interception </a:t>
            </a:r>
            <a:r>
              <a:rPr lang="tr-TR" sz="1400" dirty="0">
                <a:solidFill>
                  <a:schemeClr val="bg1"/>
                </a:solidFill>
              </a:rPr>
              <a:t>Proxy Server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BE773F52-278F-9FDE-6FDB-03C335128765}"/>
              </a:ext>
            </a:extLst>
          </p:cNvPr>
          <p:cNvSpPr/>
          <p:nvPr/>
        </p:nvSpPr>
        <p:spPr>
          <a:xfrm>
            <a:off x="1405288" y="3041126"/>
            <a:ext cx="2207457" cy="34897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bg1"/>
                </a:solidFill>
              </a:rPr>
              <a:t>Product Interception Client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041" name="Connector: Elbow 1040">
            <a:extLst>
              <a:ext uri="{FF2B5EF4-FFF2-40B4-BE49-F238E27FC236}">
                <a16:creationId xmlns:a16="http://schemas.microsoft.com/office/drawing/2014/main" id="{A859A370-616F-0A4C-6583-D2DF7BEE08F0}"/>
              </a:ext>
            </a:extLst>
          </p:cNvPr>
          <p:cNvCxnSpPr>
            <a:cxnSpLocks/>
            <a:stCxn id="1037" idx="1"/>
          </p:cNvCxnSpPr>
          <p:nvPr/>
        </p:nvCxnSpPr>
        <p:spPr>
          <a:xfrm rot="10800000">
            <a:off x="7027245" y="3403527"/>
            <a:ext cx="278330" cy="483138"/>
          </a:xfrm>
          <a:prstGeom prst="bentConnector2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Arrow Connector 1042">
            <a:extLst>
              <a:ext uri="{FF2B5EF4-FFF2-40B4-BE49-F238E27FC236}">
                <a16:creationId xmlns:a16="http://schemas.microsoft.com/office/drawing/2014/main" id="{D1C15292-B290-D390-1AD1-A049458FA141}"/>
              </a:ext>
            </a:extLst>
          </p:cNvPr>
          <p:cNvCxnSpPr>
            <a:cxnSpLocks/>
            <a:endCxn id="1036" idx="3"/>
          </p:cNvCxnSpPr>
          <p:nvPr/>
        </p:nvCxnSpPr>
        <p:spPr>
          <a:xfrm flipH="1">
            <a:off x="3612745" y="3206829"/>
            <a:ext cx="3231104" cy="8785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Arrow Connector 1045">
            <a:extLst>
              <a:ext uri="{FF2B5EF4-FFF2-40B4-BE49-F238E27FC236}">
                <a16:creationId xmlns:a16="http://schemas.microsoft.com/office/drawing/2014/main" id="{320E5CA6-D52C-5CDE-577B-B1783E369D12}"/>
              </a:ext>
            </a:extLst>
          </p:cNvPr>
          <p:cNvCxnSpPr>
            <a:cxnSpLocks/>
          </p:cNvCxnSpPr>
          <p:nvPr/>
        </p:nvCxnSpPr>
        <p:spPr>
          <a:xfrm flipV="1">
            <a:off x="1751762" y="2415716"/>
            <a:ext cx="0" cy="62541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Arrow Connector 1052">
            <a:extLst>
              <a:ext uri="{FF2B5EF4-FFF2-40B4-BE49-F238E27FC236}">
                <a16:creationId xmlns:a16="http://schemas.microsoft.com/office/drawing/2014/main" id="{7F0E44EF-0806-A546-F0E9-5693C7953ED2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9187488" y="2173127"/>
            <a:ext cx="0" cy="216011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Arrow Connector 1054">
            <a:extLst>
              <a:ext uri="{FF2B5EF4-FFF2-40B4-BE49-F238E27FC236}">
                <a16:creationId xmlns:a16="http://schemas.microsoft.com/office/drawing/2014/main" id="{6CEC5A0D-9B2B-9E0A-B3B3-E4970D45848C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9187488" y="2786703"/>
            <a:ext cx="0" cy="216011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Arrow Connector 1056">
            <a:extLst>
              <a:ext uri="{FF2B5EF4-FFF2-40B4-BE49-F238E27FC236}">
                <a16:creationId xmlns:a16="http://schemas.microsoft.com/office/drawing/2014/main" id="{2B99374F-5D94-BB88-35D4-19C60DB48171}"/>
              </a:ext>
            </a:extLst>
          </p:cNvPr>
          <p:cNvCxnSpPr/>
          <p:nvPr/>
        </p:nvCxnSpPr>
        <p:spPr>
          <a:xfrm>
            <a:off x="8336351" y="3397067"/>
            <a:ext cx="0" cy="227174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Arrow Connector 1058">
            <a:extLst>
              <a:ext uri="{FF2B5EF4-FFF2-40B4-BE49-F238E27FC236}">
                <a16:creationId xmlns:a16="http://schemas.microsoft.com/office/drawing/2014/main" id="{13A6A183-D312-43D7-05B4-A2F15BA821A4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9187488" y="3400279"/>
            <a:ext cx="0" cy="223962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Arrow Connector 1060">
            <a:extLst>
              <a:ext uri="{FF2B5EF4-FFF2-40B4-BE49-F238E27FC236}">
                <a16:creationId xmlns:a16="http://schemas.microsoft.com/office/drawing/2014/main" id="{4B32E32D-1116-398B-2500-C8B79EC9CE14}"/>
              </a:ext>
            </a:extLst>
          </p:cNvPr>
          <p:cNvCxnSpPr>
            <a:cxnSpLocks/>
          </p:cNvCxnSpPr>
          <p:nvPr/>
        </p:nvCxnSpPr>
        <p:spPr>
          <a:xfrm>
            <a:off x="10047205" y="3429000"/>
            <a:ext cx="0" cy="195241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Arrow Connector 1063">
            <a:extLst>
              <a:ext uri="{FF2B5EF4-FFF2-40B4-BE49-F238E27FC236}">
                <a16:creationId xmlns:a16="http://schemas.microsoft.com/office/drawing/2014/main" id="{889579DC-0503-11C2-2E34-E82C2853E4C7}"/>
              </a:ext>
            </a:extLst>
          </p:cNvPr>
          <p:cNvCxnSpPr>
            <a:stCxn id="10" idx="1"/>
            <a:endCxn id="13" idx="3"/>
          </p:cNvCxnSpPr>
          <p:nvPr/>
        </p:nvCxnSpPr>
        <p:spPr>
          <a:xfrm flipH="1">
            <a:off x="8390368" y="3878537"/>
            <a:ext cx="292877" cy="0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73176D03-9676-8B7E-90A3-BB485CD352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21" y="1364497"/>
            <a:ext cx="461665" cy="46166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EB34CF2-319C-F4B4-F35C-3CEE9EC9AF04}"/>
              </a:ext>
            </a:extLst>
          </p:cNvPr>
          <p:cNvSpPr/>
          <p:nvPr/>
        </p:nvSpPr>
        <p:spPr>
          <a:xfrm>
            <a:off x="7933723" y="537967"/>
            <a:ext cx="2507530" cy="5593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Browser (user)</a:t>
            </a:r>
          </a:p>
        </p:txBody>
      </p:sp>
      <p:pic>
        <p:nvPicPr>
          <p:cNvPr id="16" name="Picture 15" descr="A picture containing symbol, circle, symmetry, black&#10;&#10;Description automatically generated">
            <a:extLst>
              <a:ext uri="{FF2B5EF4-FFF2-40B4-BE49-F238E27FC236}">
                <a16:creationId xmlns:a16="http://schemas.microsoft.com/office/drawing/2014/main" id="{84C06D7F-B3F7-047D-AA95-C589FE42B3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028" y="634050"/>
            <a:ext cx="372655" cy="37265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0176360-705A-9410-3F1B-14058BC3C806}"/>
              </a:ext>
            </a:extLst>
          </p:cNvPr>
          <p:cNvCxnSpPr>
            <a:cxnSpLocks/>
            <a:stCxn id="14" idx="2"/>
            <a:endCxn id="6" idx="0"/>
          </p:cNvCxnSpPr>
          <p:nvPr/>
        </p:nvCxnSpPr>
        <p:spPr>
          <a:xfrm>
            <a:off x="9187488" y="1097332"/>
            <a:ext cx="0" cy="678230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row: Striped Right 27">
            <a:extLst>
              <a:ext uri="{FF2B5EF4-FFF2-40B4-BE49-F238E27FC236}">
                <a16:creationId xmlns:a16="http://schemas.microsoft.com/office/drawing/2014/main" id="{D9E03504-2B91-6B3E-9433-D0A771C6C70E}"/>
              </a:ext>
            </a:extLst>
          </p:cNvPr>
          <p:cNvSpPr/>
          <p:nvPr/>
        </p:nvSpPr>
        <p:spPr>
          <a:xfrm>
            <a:off x="8507008" y="4938382"/>
            <a:ext cx="427726" cy="448215"/>
          </a:xfrm>
          <a:prstGeom prst="striped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EB03280-8576-1E80-CB6F-29F62103D1B6}"/>
              </a:ext>
            </a:extLst>
          </p:cNvPr>
          <p:cNvSpPr/>
          <p:nvPr/>
        </p:nvSpPr>
        <p:spPr>
          <a:xfrm>
            <a:off x="2123076" y="2522424"/>
            <a:ext cx="1496212" cy="42514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Environment variables</a:t>
            </a:r>
          </a:p>
        </p:txBody>
      </p:sp>
      <p:pic>
        <p:nvPicPr>
          <p:cNvPr id="43" name="Picture 42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5AF4B01D-7CE1-0AF1-F30D-65C715499F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481" y="2579678"/>
            <a:ext cx="318448" cy="318448"/>
          </a:xfrm>
          <a:prstGeom prst="rect">
            <a:avLst/>
          </a:prstGeom>
        </p:spPr>
      </p:pic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43173FE-6A76-EC45-40EE-EFCC1BCC2457}"/>
              </a:ext>
            </a:extLst>
          </p:cNvPr>
          <p:cNvCxnSpPr>
            <a:cxnSpLocks/>
            <a:endCxn id="29" idx="1"/>
          </p:cNvCxnSpPr>
          <p:nvPr/>
        </p:nvCxnSpPr>
        <p:spPr>
          <a:xfrm rot="16200000" flipH="1">
            <a:off x="1872283" y="2484205"/>
            <a:ext cx="319280" cy="182306"/>
          </a:xfrm>
          <a:prstGeom prst="bentConnector2">
            <a:avLst/>
          </a:prstGeom>
          <a:ln w="25400">
            <a:solidFill>
              <a:schemeClr val="accent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graphics, colorfulness, purple, screenshot&#10;&#10;Description automatically generated">
            <a:extLst>
              <a:ext uri="{FF2B5EF4-FFF2-40B4-BE49-F238E27FC236}">
                <a16:creationId xmlns:a16="http://schemas.microsoft.com/office/drawing/2014/main" id="{CF3980B5-116E-173F-30E1-5437288ECD5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35" y="1595330"/>
            <a:ext cx="786297" cy="7862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7A02004-D3EF-0CBF-9E3C-FC7FA5E9CA0A}"/>
              </a:ext>
            </a:extLst>
          </p:cNvPr>
          <p:cNvSpPr txBox="1"/>
          <p:nvPr/>
        </p:nvSpPr>
        <p:spPr>
          <a:xfrm>
            <a:off x="8871493" y="4978502"/>
            <a:ext cx="2276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/>
              <a:t>access internal services...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55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7" grpId="0" animBg="1"/>
      <p:bldP spid="44" grpId="0" animBg="1"/>
      <p:bldP spid="23" grpId="0" animBg="1"/>
      <p:bldP spid="6" grpId="0" animBg="1"/>
      <p:bldP spid="7" grpId="0" animBg="1"/>
      <p:bldP spid="8" grpId="0" animBg="1"/>
      <p:bldP spid="10" grpId="0" animBg="1"/>
      <p:bldP spid="12" grpId="0" animBg="1"/>
      <p:bldP spid="13" grpId="0" animBg="1"/>
      <p:bldP spid="20" grpId="0" animBg="1"/>
      <p:bldP spid="24" grpId="0" animBg="1"/>
      <p:bldP spid="26" grpId="0"/>
      <p:bldP spid="32" grpId="0" animBg="1"/>
      <p:bldP spid="33" grpId="0" animBg="1"/>
      <p:bldP spid="36" grpId="0" animBg="1"/>
      <p:bldP spid="40" grpId="0" animBg="1"/>
      <p:bldP spid="41" grpId="0"/>
      <p:bldP spid="45" grpId="0" animBg="1"/>
      <p:bldP spid="47" grpId="0" animBg="1"/>
      <p:bldP spid="48" grpId="0" animBg="1"/>
      <p:bldP spid="49" grpId="0" animBg="1"/>
      <p:bldP spid="59" grpId="0" animBg="1"/>
      <p:bldP spid="1035" grpId="0" animBg="1"/>
      <p:bldP spid="1036" grpId="0" animBg="1"/>
      <p:bldP spid="14" grpId="0" animBg="1"/>
      <p:bldP spid="28" grpId="0" animBg="1"/>
      <p:bldP spid="29" grpId="0" animBg="1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Kubernetes Tunneling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5D6ABC-AF7E-3211-9BCA-2A12F2A2B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tr-TR" sz="48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 algn="ctr">
              <a:buNone/>
            </a:pPr>
            <a:r>
              <a:rPr lang="tr-TR" sz="120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DEMO..!</a:t>
            </a:r>
            <a:endParaRPr lang="en-US" sz="120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771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FAQ / 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Road map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Finalizing &amp; documenting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current features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Deployment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Kubernetes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Easily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customize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installed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modules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Module market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easy discover &amp; install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UI Design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(planned: light &amp; dark themes)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…and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secret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features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Initial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BETA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release date: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Q3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 2023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It won’t replace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Suite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(for now)</a:t>
            </a:r>
          </a:p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Free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ABP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Commercial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customers</a:t>
            </a:r>
          </a:p>
        </p:txBody>
      </p:sp>
    </p:spTree>
    <p:extLst>
      <p:ext uri="{BB962C8B-B14F-4D97-AF65-F5344CB8AC3E}">
        <p14:creationId xmlns:p14="http://schemas.microsoft.com/office/powerpoint/2010/main" val="212670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Difficulties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 setting up a microservice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development environment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Project </a:t>
            </a:r>
            <a:r>
              <a:rPr lang="en-US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Tye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demo, pros &amp; cons</a:t>
            </a:r>
          </a:p>
          <a:p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134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641461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810211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895767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363764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Agenda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Difficuties of a microservice development environment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Project Tye</a:t>
            </a: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(with demo)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Solution Runner</a:t>
            </a: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(with demo)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Kubernetes Tunnel</a:t>
            </a: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(with demo)</a:t>
            </a:r>
            <a:endParaRPr lang="en-US" i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78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9603619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7203851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48548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359975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909970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7323818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3928426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311148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2458474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918954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DIFFICULTIES OF A MICROSERVICE DEVELOPMENT ENVIRONMENT</a:t>
            </a:r>
            <a:endParaRPr lang="en-US" sz="40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7731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8299248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618875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 Typical Microservice Solution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D9F446E-30DD-E319-0078-22FFE0141F7D}"/>
              </a:ext>
            </a:extLst>
          </p:cNvPr>
          <p:cNvSpPr/>
          <p:nvPr/>
        </p:nvSpPr>
        <p:spPr>
          <a:xfrm>
            <a:off x="1660850" y="4273982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99F1BEC-4A7E-6E7D-4767-DD0E7A7281C8}"/>
              </a:ext>
            </a:extLst>
          </p:cNvPr>
          <p:cNvSpPr/>
          <p:nvPr/>
        </p:nvSpPr>
        <p:spPr>
          <a:xfrm>
            <a:off x="1660850" y="314180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</a:t>
            </a:r>
            <a:r>
              <a:rPr lang="tr-TR" sz="1400"/>
              <a:t>SPA</a:t>
            </a:r>
            <a:r>
              <a:rPr lang="en-US" sz="1400"/>
              <a:t>)</a:t>
            </a:r>
            <a:endParaRPr lang="en-US" sz="14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E524165-272C-FC6E-3DEF-6FA2FD8DE917}"/>
              </a:ext>
            </a:extLst>
          </p:cNvPr>
          <p:cNvSpPr/>
          <p:nvPr/>
        </p:nvSpPr>
        <p:spPr>
          <a:xfrm>
            <a:off x="3717397" y="4270270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EF6B298-9E72-C264-4EFA-3B15A49FA654}"/>
              </a:ext>
            </a:extLst>
          </p:cNvPr>
          <p:cNvSpPr/>
          <p:nvPr/>
        </p:nvSpPr>
        <p:spPr>
          <a:xfrm>
            <a:off x="6153563" y="369735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Ordering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AA008B-B233-597A-C9C6-3836AF12E023}"/>
              </a:ext>
            </a:extLst>
          </p:cNvPr>
          <p:cNvSpPr/>
          <p:nvPr/>
        </p:nvSpPr>
        <p:spPr>
          <a:xfrm>
            <a:off x="6153564" y="275150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393389E-4960-1DDF-9BF1-EC13FB11713C}"/>
              </a:ext>
            </a:extLst>
          </p:cNvPr>
          <p:cNvSpPr/>
          <p:nvPr/>
        </p:nvSpPr>
        <p:spPr>
          <a:xfrm>
            <a:off x="6153564" y="462035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FEEFE38-238F-812E-BE3D-569614C58D8C}"/>
              </a:ext>
            </a:extLst>
          </p:cNvPr>
          <p:cNvSpPr/>
          <p:nvPr/>
        </p:nvSpPr>
        <p:spPr>
          <a:xfrm>
            <a:off x="3717397" y="1810700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60" name="Picture 6" descr="Image result for mongodb">
            <a:extLst>
              <a:ext uri="{FF2B5EF4-FFF2-40B4-BE49-F238E27FC236}">
                <a16:creationId xmlns:a16="http://schemas.microsoft.com/office/drawing/2014/main" id="{503AB696-8B69-3D18-8549-71E556E3E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040" y="355164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Image result for sql server">
            <a:extLst>
              <a:ext uri="{FF2B5EF4-FFF2-40B4-BE49-F238E27FC236}">
                <a16:creationId xmlns:a16="http://schemas.microsoft.com/office/drawing/2014/main" id="{57D149FB-AC48-93ED-9F34-259F9D2B5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460966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Image result for sql server">
            <a:extLst>
              <a:ext uri="{FF2B5EF4-FFF2-40B4-BE49-F238E27FC236}">
                <a16:creationId xmlns:a16="http://schemas.microsoft.com/office/drawing/2014/main" id="{094AC15A-D530-E2F7-2DA2-56B36D81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275899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FA699CE6-B957-4823-EBA4-2B7B5019091A}"/>
              </a:ext>
            </a:extLst>
          </p:cNvPr>
          <p:cNvSpPr/>
          <p:nvPr/>
        </p:nvSpPr>
        <p:spPr>
          <a:xfrm rot="5400000" flipH="1">
            <a:off x="8034027" y="3599398"/>
            <a:ext cx="2422524" cy="7267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dirty="0"/>
              <a:t>    </a:t>
            </a:r>
            <a:r>
              <a:rPr lang="en-US" dirty="0"/>
              <a:t>Event Bus</a:t>
            </a:r>
          </a:p>
        </p:txBody>
      </p:sp>
      <p:pic>
        <p:nvPicPr>
          <p:cNvPr id="64" name="Picture 2" descr="Image result for rabbitmq logo">
            <a:extLst>
              <a:ext uri="{FF2B5EF4-FFF2-40B4-BE49-F238E27FC236}">
                <a16:creationId xmlns:a16="http://schemas.microsoft.com/office/drawing/2014/main" id="{CA0212F7-2196-DC04-8D40-758EAB148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676" y="4256888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78689D4-8E9B-EE6F-397E-5907F5E85918}"/>
              </a:ext>
            </a:extLst>
          </p:cNvPr>
          <p:cNvSpPr txBox="1"/>
          <p:nvPr/>
        </p:nvSpPr>
        <p:spPr>
          <a:xfrm>
            <a:off x="8880629" y="4901631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6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E3CD3D8-9CC5-A6C5-0B21-8774149B0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428725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7D068772-3C24-4840-1183-0214EDD4B537}"/>
              </a:ext>
            </a:extLst>
          </p:cNvPr>
          <p:cNvSpPr/>
          <p:nvPr/>
        </p:nvSpPr>
        <p:spPr>
          <a:xfrm>
            <a:off x="3717397" y="313808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pic>
        <p:nvPicPr>
          <p:cNvPr id="6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34A661D2-3D60-17CD-BC65-D878D9682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315507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F255BC1C-5D6F-6546-E45B-1AA15785FB4D}"/>
              </a:ext>
            </a:extLst>
          </p:cNvPr>
          <p:cNvSpPr/>
          <p:nvPr/>
        </p:nvSpPr>
        <p:spPr>
          <a:xfrm>
            <a:off x="5002194" y="5512269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73" name="Picture 8" descr="Image result for elasticsearch logo">
            <a:extLst>
              <a:ext uri="{FF2B5EF4-FFF2-40B4-BE49-F238E27FC236}">
                <a16:creationId xmlns:a16="http://schemas.microsoft.com/office/drawing/2014/main" id="{1F3680A2-0DB2-3016-4F07-235AB475E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593" y="5517091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3B5A60B9-D381-A434-CBD7-253D3FC31428}"/>
              </a:ext>
            </a:extLst>
          </p:cNvPr>
          <p:cNvSpPr/>
          <p:nvPr/>
        </p:nvSpPr>
        <p:spPr>
          <a:xfrm>
            <a:off x="7459229" y="5512269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5" name="Picture 10" descr="Image result for kibana logo">
            <a:extLst>
              <a:ext uri="{FF2B5EF4-FFF2-40B4-BE49-F238E27FC236}">
                <a16:creationId xmlns:a16="http://schemas.microsoft.com/office/drawing/2014/main" id="{93B8E39C-5877-8B46-51A8-9706D6319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060" y="5465207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47C4678A-BC8A-89F9-5CCA-2E376A9717EE}"/>
              </a:ext>
            </a:extLst>
          </p:cNvPr>
          <p:cNvSpPr/>
          <p:nvPr/>
        </p:nvSpPr>
        <p:spPr>
          <a:xfrm>
            <a:off x="2569753" y="5512268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77" name="Picture 12" descr="Image result for redis logo">
            <a:extLst>
              <a:ext uri="{FF2B5EF4-FFF2-40B4-BE49-F238E27FC236}">
                <a16:creationId xmlns:a16="http://schemas.microsoft.com/office/drawing/2014/main" id="{86123CB2-EA3D-9CE8-FC1A-DC5F41F3C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82" y="5574407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03F3886-F4C1-A038-AE4F-F8C2DE13176F}"/>
              </a:ext>
            </a:extLst>
          </p:cNvPr>
          <p:cNvCxnSpPr>
            <a:cxnSpLocks/>
          </p:cNvCxnSpPr>
          <p:nvPr/>
        </p:nvCxnSpPr>
        <p:spPr>
          <a:xfrm>
            <a:off x="8352176" y="3145160"/>
            <a:ext cx="553674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19C1B75-7F89-A7BD-C700-754EB5EC570F}"/>
              </a:ext>
            </a:extLst>
          </p:cNvPr>
          <p:cNvCxnSpPr>
            <a:cxnSpLocks/>
            <a:stCxn id="56" idx="3"/>
            <a:endCxn id="63" idx="2"/>
          </p:cNvCxnSpPr>
          <p:nvPr/>
        </p:nvCxnSpPr>
        <p:spPr>
          <a:xfrm flipV="1">
            <a:off x="8352176" y="3962762"/>
            <a:ext cx="529749" cy="1143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A4F9FF5-98A2-B1F3-647D-9DC5A242529E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8352178" y="4897188"/>
            <a:ext cx="526017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5A7557B-408B-7B5E-E2CD-4E8B298B1DD2}"/>
              </a:ext>
            </a:extLst>
          </p:cNvPr>
          <p:cNvCxnSpPr>
            <a:stCxn id="68" idx="3"/>
            <a:endCxn id="57" idx="1"/>
          </p:cNvCxnSpPr>
          <p:nvPr/>
        </p:nvCxnSpPr>
        <p:spPr>
          <a:xfrm flipV="1">
            <a:off x="5620087" y="3028337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E946841-896E-0256-766C-CBEE526683E3}"/>
              </a:ext>
            </a:extLst>
          </p:cNvPr>
          <p:cNvCxnSpPr>
            <a:stCxn id="68" idx="3"/>
            <a:endCxn id="58" idx="1"/>
          </p:cNvCxnSpPr>
          <p:nvPr/>
        </p:nvCxnSpPr>
        <p:spPr>
          <a:xfrm>
            <a:off x="5620087" y="3414925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D555C9D-B57C-803E-AC3F-5450013ED6B7}"/>
              </a:ext>
            </a:extLst>
          </p:cNvPr>
          <p:cNvCxnSpPr>
            <a:stCxn id="55" idx="3"/>
            <a:endCxn id="56" idx="1"/>
          </p:cNvCxnSpPr>
          <p:nvPr/>
        </p:nvCxnSpPr>
        <p:spPr>
          <a:xfrm flipV="1">
            <a:off x="5620087" y="3974195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2C2C4BF-CF50-0AF7-67AE-699E1DB9E1AB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5620087" y="4547107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A6056DA-E5B9-28DF-2FB6-15FF2DDF4E14}"/>
              </a:ext>
            </a:extLst>
          </p:cNvPr>
          <p:cNvCxnSpPr>
            <a:stCxn id="54" idx="3"/>
            <a:endCxn id="68" idx="1"/>
          </p:cNvCxnSpPr>
          <p:nvPr/>
        </p:nvCxnSpPr>
        <p:spPr>
          <a:xfrm flipV="1">
            <a:off x="3187646" y="341492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646F2C8-73D9-3E16-C00E-B6289221912B}"/>
              </a:ext>
            </a:extLst>
          </p:cNvPr>
          <p:cNvCxnSpPr>
            <a:stCxn id="53" idx="3"/>
            <a:endCxn id="55" idx="1"/>
          </p:cNvCxnSpPr>
          <p:nvPr/>
        </p:nvCxnSpPr>
        <p:spPr>
          <a:xfrm flipV="1">
            <a:off x="3187646" y="4547107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ultiple users silhouette - Free people icons">
            <a:extLst>
              <a:ext uri="{FF2B5EF4-FFF2-40B4-BE49-F238E27FC236}">
                <a16:creationId xmlns:a16="http://schemas.microsoft.com/office/drawing/2014/main" id="{FDC4843E-5493-696B-7E6D-5D464F462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59" y="4298610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er (computing) - Wikipedia">
            <a:extLst>
              <a:ext uri="{FF2B5EF4-FFF2-40B4-BE49-F238E27FC236}">
                <a16:creationId xmlns:a16="http://schemas.microsoft.com/office/drawing/2014/main" id="{56C38037-978E-1523-304B-7C90759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55" y="3138088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84CD745-59CC-0470-1258-0789D0C08E24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1162888" y="3418574"/>
            <a:ext cx="497962" cy="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696240-4086-1444-6F49-0323740BB048}"/>
              </a:ext>
            </a:extLst>
          </p:cNvPr>
          <p:cNvCxnSpPr>
            <a:cxnSpLocks/>
          </p:cNvCxnSpPr>
          <p:nvPr/>
        </p:nvCxnSpPr>
        <p:spPr>
          <a:xfrm>
            <a:off x="1236692" y="4595588"/>
            <a:ext cx="42415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Authentication icon PNG and SVG Vector Free Download">
            <a:extLst>
              <a:ext uri="{FF2B5EF4-FFF2-40B4-BE49-F238E27FC236}">
                <a16:creationId xmlns:a16="http://schemas.microsoft.com/office/drawing/2014/main" id="{4793F706-867C-2C5B-F8C9-6BDAB486E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088" y="1866577"/>
            <a:ext cx="395308" cy="44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18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3" grpId="0" animBg="1"/>
      <p:bldP spid="65" grpId="0"/>
      <p:bldP spid="68" grpId="0" animBg="1"/>
      <p:bldP spid="72" grpId="0" animBg="1"/>
      <p:bldP spid="74" grpId="0" animBg="1"/>
      <p:bldP spid="7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36DA10C-99A7-DA8D-B3E9-53FC19E260BE}"/>
              </a:ext>
            </a:extLst>
          </p:cNvPr>
          <p:cNvSpPr/>
          <p:nvPr/>
        </p:nvSpPr>
        <p:spPr>
          <a:xfrm>
            <a:off x="7311118" y="1610192"/>
            <a:ext cx="2836630" cy="49385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0CE1E9-B6BD-7005-B620-1EDC0D728316}"/>
              </a:ext>
            </a:extLst>
          </p:cNvPr>
          <p:cNvSpPr/>
          <p:nvPr/>
        </p:nvSpPr>
        <p:spPr>
          <a:xfrm>
            <a:off x="838200" y="1610922"/>
            <a:ext cx="2951898" cy="4938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How to run a single service locally?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B0FA39-1E6D-A2EB-D3A2-92361A5E8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60" y="2482241"/>
            <a:ext cx="2707578" cy="1792986"/>
          </a:xfrm>
          <a:prstGeom prst="rect">
            <a:avLst/>
          </a:prstGeom>
        </p:spPr>
      </p:pic>
      <p:pic>
        <p:nvPicPr>
          <p:cNvPr id="8" name="Picture 4" descr="Image result for sql server">
            <a:extLst>
              <a:ext uri="{FF2B5EF4-FFF2-40B4-BE49-F238E27FC236}">
                <a16:creationId xmlns:a16="http://schemas.microsoft.com/office/drawing/2014/main" id="{16E2F506-F280-6A01-7448-DE6CB6F40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382" y="5862991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rabbitmq logo">
            <a:extLst>
              <a:ext uri="{FF2B5EF4-FFF2-40B4-BE49-F238E27FC236}">
                <a16:creationId xmlns:a16="http://schemas.microsoft.com/office/drawing/2014/main" id="{0E375C1B-63D8-3A19-0DB1-02BB9B4B1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077" y="4933931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Image result for elasticsearch logo">
            <a:extLst>
              <a:ext uri="{FF2B5EF4-FFF2-40B4-BE49-F238E27FC236}">
                <a16:creationId xmlns:a16="http://schemas.microsoft.com/office/drawing/2014/main" id="{957D11BC-2593-67D9-64BB-0186ABD75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974" y="4877312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mage result for kibana logo">
            <a:extLst>
              <a:ext uri="{FF2B5EF4-FFF2-40B4-BE49-F238E27FC236}">
                <a16:creationId xmlns:a16="http://schemas.microsoft.com/office/drawing/2014/main" id="{0F30A177-8AB7-1153-8666-33C9E5B64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974" y="5368678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Image result for redis logo">
            <a:extLst>
              <a:ext uri="{FF2B5EF4-FFF2-40B4-BE49-F238E27FC236}">
                <a16:creationId xmlns:a16="http://schemas.microsoft.com/office/drawing/2014/main" id="{0C015E5A-90BE-4551-0DC6-CB920A3A8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786" y="6035190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AA27E7A-0C4B-26D9-E83C-6A4215C96A15}"/>
              </a:ext>
            </a:extLst>
          </p:cNvPr>
          <p:cNvSpPr/>
          <p:nvPr/>
        </p:nvSpPr>
        <p:spPr>
          <a:xfrm>
            <a:off x="7439382" y="2087610"/>
            <a:ext cx="2588534" cy="3432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Authentication Server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F874DF-6316-73F8-3F72-2C37EE9742B9}"/>
              </a:ext>
            </a:extLst>
          </p:cNvPr>
          <p:cNvSpPr/>
          <p:nvPr/>
        </p:nvSpPr>
        <p:spPr>
          <a:xfrm>
            <a:off x="7439382" y="2961746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Customer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9F1B91-5D0D-D6E8-AED8-DA8C7982A414}"/>
              </a:ext>
            </a:extLst>
          </p:cNvPr>
          <p:cNvSpPr/>
          <p:nvPr/>
        </p:nvSpPr>
        <p:spPr>
          <a:xfrm>
            <a:off x="7439382" y="2524678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Product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65365A-0A2B-7109-062E-DDA5D4BC0B24}"/>
              </a:ext>
            </a:extLst>
          </p:cNvPr>
          <p:cNvSpPr txBox="1"/>
          <p:nvPr/>
        </p:nvSpPr>
        <p:spPr>
          <a:xfrm>
            <a:off x="838200" y="1638000"/>
            <a:ext cx="2951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</a:rPr>
              <a:t>LOCAL DEVELOPER MACHINE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46E9ED-E185-E824-74E6-551C00AEC7F2}"/>
              </a:ext>
            </a:extLst>
          </p:cNvPr>
          <p:cNvSpPr txBox="1"/>
          <p:nvPr/>
        </p:nvSpPr>
        <p:spPr>
          <a:xfrm>
            <a:off x="7414728" y="1627658"/>
            <a:ext cx="2588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</a:rPr>
              <a:t>DEPENDENCIES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53C699D-58F0-88EA-6EFC-A565370D8D35}"/>
              </a:ext>
            </a:extLst>
          </p:cNvPr>
          <p:cNvCxnSpPr>
            <a:stCxn id="7" idx="2"/>
          </p:cNvCxnSpPr>
          <p:nvPr/>
        </p:nvCxnSpPr>
        <p:spPr>
          <a:xfrm>
            <a:off x="2314149" y="4275227"/>
            <a:ext cx="0" cy="540572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19EB6BE-206A-4CBF-C6B0-3B2BDA38052C}"/>
              </a:ext>
            </a:extLst>
          </p:cNvPr>
          <p:cNvSpPr txBox="1"/>
          <p:nvPr/>
        </p:nvSpPr>
        <p:spPr>
          <a:xfrm>
            <a:off x="2379210" y="4346398"/>
            <a:ext cx="1223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Run locally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C5DB98-3CC0-75FC-B1D2-832671CFFEA3}"/>
              </a:ext>
            </a:extLst>
          </p:cNvPr>
          <p:cNvSpPr/>
          <p:nvPr/>
        </p:nvSpPr>
        <p:spPr>
          <a:xfrm>
            <a:off x="7439382" y="3835882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Identity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D44C74-A394-3332-9FDB-056059AE25A5}"/>
              </a:ext>
            </a:extLst>
          </p:cNvPr>
          <p:cNvSpPr/>
          <p:nvPr/>
        </p:nvSpPr>
        <p:spPr>
          <a:xfrm>
            <a:off x="7439382" y="3398814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Saas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B41EF-0FB0-422E-7E61-9996E97963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357" y="4812699"/>
            <a:ext cx="2707575" cy="15682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13872B-F2D9-7522-D6DC-D3AEEAD19396}"/>
              </a:ext>
            </a:extLst>
          </p:cNvPr>
          <p:cNvSpPr txBox="1"/>
          <p:nvPr/>
        </p:nvSpPr>
        <p:spPr>
          <a:xfrm>
            <a:off x="978151" y="1996990"/>
            <a:ext cx="2676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2400" b="1" dirty="0">
                <a:solidFill>
                  <a:srgbClr val="FFFF00"/>
                </a:solidFill>
              </a:rPr>
              <a:t>ORDERING SERVICE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B4E4C8-8AC8-1EA7-07E1-F96AE5C919BF}"/>
              </a:ext>
            </a:extLst>
          </p:cNvPr>
          <p:cNvSpPr/>
          <p:nvPr/>
        </p:nvSpPr>
        <p:spPr>
          <a:xfrm>
            <a:off x="7440874" y="4268623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i="1" dirty="0">
                <a:solidFill>
                  <a:schemeClr val="tx1"/>
                </a:solidFill>
              </a:rPr>
              <a:t>...other services...</a:t>
            </a:r>
            <a:endParaRPr lang="en-US" sz="1400" i="1" dirty="0">
              <a:solidFill>
                <a:schemeClr val="tx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CAF21B91-921D-5535-0667-6CA3C16ADD86}"/>
              </a:ext>
            </a:extLst>
          </p:cNvPr>
          <p:cNvSpPr/>
          <p:nvPr/>
        </p:nvSpPr>
        <p:spPr>
          <a:xfrm>
            <a:off x="3799525" y="1655961"/>
            <a:ext cx="3502166" cy="38567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36456CB-B5F9-00B4-CC25-F2138D3DA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6496" y="2458655"/>
            <a:ext cx="3088223" cy="2321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How to make all these running </a:t>
            </a:r>
            <a:r>
              <a:rPr lang="tr-TR" sz="3200" b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easily</a:t>
            </a:r>
            <a:r>
              <a:rPr lang="tr-TR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...?</a:t>
            </a:r>
            <a:endParaRPr lang="en-US" sz="32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80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 animBg="1"/>
      <p:bldP spid="13" grpId="0" animBg="1"/>
      <p:bldP spid="15" grpId="0" animBg="1"/>
      <p:bldP spid="16" grpId="0" animBg="1"/>
      <p:bldP spid="17" grpId="0"/>
      <p:bldP spid="18" grpId="0"/>
      <p:bldP spid="21" grpId="0"/>
      <p:bldP spid="3" grpId="0" animBg="1"/>
      <p:bldP spid="4" grpId="0" animBg="1"/>
      <p:bldP spid="14" grpId="0"/>
      <p:bldP spid="19" grpId="0" animBg="1"/>
      <p:bldP spid="25" grpId="0" animBg="1"/>
      <p:bldP spid="2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8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PROJECT TYE</a:t>
            </a:r>
            <a:b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32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(by Microsoft)</a:t>
            </a:r>
            <a:endParaRPr lang="en-US" sz="3200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555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tr-TR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Project Tye</a:t>
            </a:r>
            <a:r>
              <a:rPr lang="tr-TR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(by Microsoft)</a:t>
            </a:r>
            <a:br>
              <a:rPr lang="tr-TR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2800" i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https://github.com/dotnet/tye</a:t>
            </a:r>
            <a:r>
              <a:rPr lang="tr-TR" sz="2800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b="1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«</a:t>
            </a:r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Tye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is a tool that makes developing, testing, and deploying microservices and distributed applications easier.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»</a:t>
            </a:r>
          </a:p>
          <a:p>
            <a:pPr marL="0" indent="0">
              <a:buNone/>
            </a:pPr>
            <a:r>
              <a:rPr lang="tr-TR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 Can: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Simplify microservices development </a:t>
            </a:r>
            <a:r>
              <a:rPr lang="en-US" sz="2400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by making it easy to: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Run many services </a:t>
            </a:r>
            <a:r>
              <a:rPr lang="en-US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with one command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Use </a:t>
            </a: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dependencies </a:t>
            </a: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in containers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Discover addresses</a:t>
            </a: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 of other services using simple conventions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Deploy </a:t>
            </a:r>
            <a:r>
              <a:rPr lang="en-US" sz="2400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.NET applications </a:t>
            </a:r>
            <a:r>
              <a:rPr lang="en-US" sz="2400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to Kubernetes</a:t>
            </a:r>
            <a:r>
              <a:rPr lang="en-US" sz="2400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 by: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Automatically </a:t>
            </a: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containerizing .NET applications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Generating Kubernetes manifests </a:t>
            </a: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with minimal knowledge or configuration</a:t>
            </a:r>
          </a:p>
          <a:p>
            <a:pPr marL="0" indent="0">
              <a:buNone/>
            </a:pP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2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Components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26363" cy="4351338"/>
          </a:xfrm>
        </p:spPr>
        <p:txBody>
          <a:bodyPr/>
          <a:lstStyle/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tye.yaml file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 CLI (Command-Line Interface)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 Dashboard</a:t>
            </a:r>
          </a:p>
        </p:txBody>
      </p:sp>
    </p:spTree>
    <p:extLst>
      <p:ext uri="{BB962C8B-B14F-4D97-AF65-F5344CB8AC3E}">
        <p14:creationId xmlns:p14="http://schemas.microsoft.com/office/powerpoint/2010/main" val="4169746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1480</TotalTime>
  <Words>952</Words>
  <Application>Microsoft Office PowerPoint</Application>
  <PresentationFormat>Widescreen</PresentationFormat>
  <Paragraphs>202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Calibri Light</vt:lpstr>
      <vt:lpstr>Courier New</vt:lpstr>
      <vt:lpstr>Euclid Circular B</vt:lpstr>
      <vt:lpstr>Wingdings</vt:lpstr>
      <vt:lpstr>Office Theme</vt:lpstr>
      <vt:lpstr>KUBERNETES INTEGRATED MICROSERVICE DEVELOPMENT WITH ABP STUDIO</vt:lpstr>
      <vt:lpstr>About Me: Halil İbrahim Kalkan</vt:lpstr>
      <vt:lpstr>Agenda</vt:lpstr>
      <vt:lpstr>DIFFICULTIES OF A MICROSERVICE DEVELOPMENT ENVIRONMENT</vt:lpstr>
      <vt:lpstr>A Typical Microservice Solution</vt:lpstr>
      <vt:lpstr>How to run a single service locally?</vt:lpstr>
      <vt:lpstr>THE PROJECT TYE (by Microsoft)</vt:lpstr>
      <vt:lpstr>The Project Tye (by Microsoft) https://github.com/dotnet/tye </vt:lpstr>
      <vt:lpstr>Tye: Components</vt:lpstr>
      <vt:lpstr>tye.yaml</vt:lpstr>
      <vt:lpstr>Tye: CLI</vt:lpstr>
      <vt:lpstr>Tye: Dashboard http://localhost:8000 </vt:lpstr>
      <vt:lpstr>Demo: The Example Microservice Solution</vt:lpstr>
      <vt:lpstr>Tye: Demo</vt:lpstr>
      <vt:lpstr>Tye: Shortcomings</vt:lpstr>
      <vt:lpstr>Tye: Shortcomings</vt:lpstr>
      <vt:lpstr>ABP STUDIO (by Volosoft)</vt:lpstr>
      <vt:lpstr>What is ABP Studio?</vt:lpstr>
      <vt:lpstr>ABP Studio: Solution Runner</vt:lpstr>
      <vt:lpstr>ABP Studio: Solution Runner</vt:lpstr>
      <vt:lpstr>ABP Studio: Kubernetes Tunnel</vt:lpstr>
      <vt:lpstr>ABP Studio Kubernetes Tunneling How does it work?</vt:lpstr>
      <vt:lpstr>ABP Studio: Kubernetes Tunneling</vt:lpstr>
      <vt:lpstr>ABP Studio: FAQ / Roadmap</vt:lpstr>
      <vt:lpstr>Summary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Monolith First for Microservice Architecture</dc:title>
  <dc:creator>Halil Kalkan</dc:creator>
  <cp:lastModifiedBy>Halil Kalkan</cp:lastModifiedBy>
  <cp:revision>91</cp:revision>
  <dcterms:created xsi:type="dcterms:W3CDTF">2022-02-27T10:42:11Z</dcterms:created>
  <dcterms:modified xsi:type="dcterms:W3CDTF">2023-05-03T06:35:06Z</dcterms:modified>
</cp:coreProperties>
</file>